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low Condensed Bold" charset="1" panose="00000706000000000000"/>
      <p:regular r:id="rId10"/>
    </p:embeddedFont>
    <p:embeddedFont>
      <p:font typeface="Barlow Condensed Bold Bold" charset="1" panose="00000A06000000000000"/>
      <p:regular r:id="rId11"/>
    </p:embeddedFont>
    <p:embeddedFont>
      <p:font typeface="Barlow Condensed Bold Italics" charset="1" panose="00000706000000000000"/>
      <p:regular r:id="rId12"/>
    </p:embeddedFont>
    <p:embeddedFont>
      <p:font typeface="Barlow Condensed Bold Bold Italics" charset="1" panose="00000A06000000000000"/>
      <p:regular r:id="rId13"/>
    </p:embeddedFont>
    <p:embeddedFont>
      <p:font typeface="Barlow Condensed" charset="1" panose="00000506000000000000"/>
      <p:regular r:id="rId14"/>
    </p:embeddedFont>
    <p:embeddedFont>
      <p:font typeface="Barlow Condensed Bold" charset="1" panose="00000806000000000000"/>
      <p:regular r:id="rId15"/>
    </p:embeddedFont>
    <p:embeddedFont>
      <p:font typeface="Barlow Condensed Italics" charset="1" panose="00000506000000000000"/>
      <p:regular r:id="rId16"/>
    </p:embeddedFont>
    <p:embeddedFont>
      <p:font typeface="Barlow Condensed Bold Italics" charset="1" panose="00000806000000000000"/>
      <p:regular r:id="rId17"/>
    </p:embeddedFont>
    <p:embeddedFont>
      <p:font typeface="Fira Sans Light" charset="1" panose="020B0403050000020004"/>
      <p:regular r:id="rId18"/>
    </p:embeddedFont>
    <p:embeddedFont>
      <p:font typeface="Fira Sans Light Bold" charset="1" panose="020B0503050000020004"/>
      <p:regular r:id="rId19"/>
    </p:embeddedFont>
    <p:embeddedFont>
      <p:font typeface="Fira Sans Light Italics" charset="1" panose="020B0403050000020004"/>
      <p:regular r:id="rId20"/>
    </p:embeddedFont>
    <p:embeddedFont>
      <p:font typeface="Fira Sans Light Bold Italics" charset="1" panose="020B05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6676" y="-329834"/>
            <a:ext cx="10946667" cy="109466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5B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54046"/>
            <a:ext cx="6929869" cy="64553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43742" y="8042644"/>
            <a:ext cx="46155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Apresentado em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 Light Bold"/>
              </a:rPr>
              <a:t>08/06/2022</a:t>
            </a:r>
          </a:p>
        </p:txBody>
      </p:sp>
      <p:grpSp>
        <p:nvGrpSpPr>
          <p:cNvPr name="Group 6" id="6"/>
          <p:cNvGrpSpPr/>
          <p:nvPr/>
        </p:nvGrpSpPr>
        <p:grpSpPr>
          <a:xfrm rot="8100000">
            <a:off x="16402123" y="8675023"/>
            <a:ext cx="785485" cy="528135"/>
            <a:chOff x="0" y="0"/>
            <a:chExt cx="1930400" cy="12979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3406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734132">
            <a:off x="11865168" y="-1148079"/>
            <a:ext cx="3237049" cy="3437022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84952" y="937710"/>
            <a:ext cx="570367" cy="570367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406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75244" y="8042644"/>
            <a:ext cx="46155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Preparado e apresentado pelo </a:t>
            </a:r>
            <a:r>
              <a:rPr lang="en-US" sz="2400">
                <a:solidFill>
                  <a:srgbClr val="000000"/>
                </a:solidFill>
                <a:latin typeface="Fira Sans Light Bold"/>
              </a:rPr>
              <a:t>Grupo 3 - Turma 15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75244" y="2954506"/>
            <a:ext cx="9539265" cy="3357520"/>
            <a:chOff x="0" y="0"/>
            <a:chExt cx="12719020" cy="44766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30917"/>
              <a:ext cx="12308155" cy="205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F01D2E"/>
                  </a:solidFill>
                  <a:latin typeface="Barlow Condensed Bold"/>
                </a:rPr>
                <a:t>Livraria Macabéa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38443"/>
              <a:ext cx="12308155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1D2E"/>
                  </a:solidFill>
                  <a:latin typeface="Barlow Condensed"/>
                </a:rPr>
                <a:t>E-Commerce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2719020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Fira Sans Light"/>
                </a:rPr>
                <a:t>Projeto Final Módulo 5 - Grupo 3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1453" y="1254270"/>
            <a:ext cx="7877847" cy="2507413"/>
            <a:chOff x="0" y="0"/>
            <a:chExt cx="2664852" cy="8481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81453" y="3949700"/>
            <a:ext cx="7877847" cy="2507413"/>
            <a:chOff x="0" y="0"/>
            <a:chExt cx="2664852" cy="8481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81453" y="6750887"/>
            <a:ext cx="7877847" cy="2507413"/>
            <a:chOff x="0" y="0"/>
            <a:chExt cx="2664852" cy="8481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16468" y="1525507"/>
            <a:ext cx="7007817" cy="645515"/>
            <a:chOff x="0" y="0"/>
            <a:chExt cx="9343756" cy="860687"/>
          </a:xfrm>
        </p:grpSpPr>
        <p:sp>
          <p:nvSpPr>
            <p:cNvPr name="AutoShape 9" id="9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Do trabalho em equipe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6468" y="4220937"/>
            <a:ext cx="7007817" cy="645515"/>
            <a:chOff x="0" y="0"/>
            <a:chExt cx="9343756" cy="86068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Do desenvolvimento em React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16468" y="7022125"/>
            <a:ext cx="7007817" cy="645515"/>
            <a:chOff x="0" y="0"/>
            <a:chExt cx="9343756" cy="86068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Da administração do tempo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3997455"/>
            <a:ext cx="6558600" cy="1811972"/>
            <a:chOff x="0" y="0"/>
            <a:chExt cx="8744799" cy="241596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8552106" cy="130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000000"/>
                  </a:solidFill>
                  <a:latin typeface="Barlow Condensed Bold"/>
                </a:rPr>
                <a:t>Pontos de Melhoria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34583"/>
              <a:ext cx="8744799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Barlow Condensed"/>
                </a:rPr>
                <a:t>O que precisamos melhorar?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4643">
            <a:off x="184348" y="-6285"/>
            <a:ext cx="3136394" cy="1568197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8100000">
            <a:off x="17430823" y="3187715"/>
            <a:ext cx="785485" cy="528135"/>
            <a:chOff x="0" y="0"/>
            <a:chExt cx="1930400" cy="129794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3406D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330618" y="8004594"/>
            <a:ext cx="495300" cy="495300"/>
            <a:chOff x="0" y="0"/>
            <a:chExt cx="6355080" cy="635508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0583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816468" y="2288462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É preciso de uma autoanálise mais consciente sobre o impacto das ações individuais no projeto.</a:t>
            </a:r>
          </a:p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Pedir mais ajuda.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6468" y="4980752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Organização das pastas / arquitetura.</a:t>
            </a:r>
          </a:p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Componentizar mais o código.</a:t>
            </a:r>
          </a:p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Usar rotas externas.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16468" y="7781940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Dividir tarefas no primeiro dia.</a:t>
            </a:r>
          </a:p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Logo no começo definir metas alcançáveis.</a:t>
            </a:r>
          </a:p>
          <a:p>
            <a:pPr algn="just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Adotar o SCRUM como metodologia principal.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35292" b="0"/>
          <a:stretch>
            <a:fillRect/>
          </a:stretch>
        </p:blipFill>
        <p:spPr>
          <a:xfrm flipH="false" flipV="false" rot="5658904">
            <a:off x="2353479" y="-2157213"/>
            <a:ext cx="12648684" cy="202088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6654" y="880532"/>
            <a:ext cx="2219969" cy="235711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476727" y="7398398"/>
            <a:ext cx="782573" cy="782573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406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68325"/>
            <a:ext cx="8884294" cy="67520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922170" y="-1093932"/>
            <a:ext cx="3835747" cy="357308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144000" y="2479150"/>
            <a:ext cx="7392087" cy="6779150"/>
            <a:chOff x="0" y="0"/>
            <a:chExt cx="9856116" cy="90388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9856116" cy="404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FFFFF"/>
                  </a:solidFill>
                  <a:latin typeface="Barlow Condensed Bold"/>
                </a:rPr>
                <a:t>That's all folks!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FFFFF"/>
                  </a:solidFill>
                  <a:latin typeface="Barlow Condensed Bold"/>
                </a:rPr>
                <a:t>Thank you!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362303"/>
              <a:ext cx="9856116" cy="4676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29"/>
                </a:lnSpc>
              </a:pPr>
              <a:r>
                <a:rPr lang="en-US" sz="5099">
                  <a:solidFill>
                    <a:srgbClr val="FBF3E4"/>
                  </a:solidFill>
                  <a:latin typeface="Barlow Condensed"/>
                </a:rPr>
                <a:t>Repositório no GitHub:</a:t>
              </a:r>
            </a:p>
            <a:p>
              <a:pPr algn="ctr">
                <a:lnSpc>
                  <a:spcPts val="4939"/>
                </a:lnSpc>
              </a:pPr>
              <a:r>
                <a:rPr lang="en-US" u="sng" sz="3799">
                  <a:solidFill>
                    <a:srgbClr val="FBF3E4"/>
                  </a:solidFill>
                  <a:latin typeface="Barlow Condensed"/>
                </a:rPr>
                <a:t>https://github.com/DaviFernandesSRN/</a:t>
              </a:r>
            </a:p>
            <a:p>
              <a:pPr algn="ctr">
                <a:lnSpc>
                  <a:spcPts val="4939"/>
                </a:lnSpc>
              </a:pPr>
              <a:r>
                <a:rPr lang="en-US" u="sng" sz="3799">
                  <a:solidFill>
                    <a:srgbClr val="FBF3E4"/>
                  </a:solidFill>
                  <a:latin typeface="Barlow Condensed"/>
                </a:rPr>
                <a:t>Livraria-Macabeia--M5</a:t>
              </a:r>
            </a:p>
            <a:p>
              <a:pPr algn="ctr">
                <a:lnSpc>
                  <a:spcPts val="4160"/>
                </a:lnSpc>
              </a:pPr>
            </a:p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FBF3E4"/>
                  </a:solidFill>
                  <a:latin typeface="Fira Sans Light"/>
                </a:rPr>
                <a:t>Estamos à disposição para perguntas.</a:t>
              </a:r>
            </a:p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BF3E4"/>
                  </a:solidFill>
                  <a:latin typeface="Fira Sans Light"/>
                </a:rPr>
                <a:t>F</a:t>
              </a:r>
              <a:r>
                <a:rPr lang="en-US" sz="2800">
                  <a:solidFill>
                    <a:srgbClr val="FBF3E4"/>
                  </a:solidFill>
                  <a:latin typeface="Fira Sans Light"/>
                </a:rPr>
                <a:t>iquem à vontade!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4643">
            <a:off x="13188756" y="-124976"/>
            <a:ext cx="3136394" cy="156819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8100000">
            <a:off x="171523" y="4414998"/>
            <a:ext cx="785485" cy="528135"/>
            <a:chOff x="0" y="0"/>
            <a:chExt cx="1930400" cy="12979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01D2E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2570">
            <a:off x="15695384" y="7852115"/>
            <a:ext cx="3237049" cy="34370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09650"/>
            <a:ext cx="1104999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Barlow Condensed Bold"/>
              </a:rPr>
              <a:t>Sobre nós - Equipe - Grupo 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047831" y="3087523"/>
            <a:ext cx="2918732" cy="6170777"/>
            <a:chOff x="0" y="0"/>
            <a:chExt cx="3891643" cy="822770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044" t="17626" r="14732" b="31"/>
            <a:stretch>
              <a:fillRect/>
            </a:stretch>
          </p:blipFill>
          <p:spPr>
            <a:xfrm flipH="false" flipV="false" rot="0">
              <a:off x="0" y="0"/>
              <a:ext cx="3891643" cy="4517571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12040" y="4752673"/>
              <a:ext cx="366756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 Bold"/>
                </a:rPr>
                <a:t>Irena Costa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18844" y="5539944"/>
              <a:ext cx="3667563" cy="2687759"/>
              <a:chOff x="0" y="0"/>
              <a:chExt cx="1625182" cy="1191008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1625182" cy="1191009"/>
              </a:xfrm>
              <a:custGeom>
                <a:avLst/>
                <a:gdLst/>
                <a:ahLst/>
                <a:cxnLst/>
                <a:rect r="r" b="b" t="t" l="l"/>
                <a:pathLst>
                  <a:path h="1191009" w="1625182">
                    <a:moveTo>
                      <a:pt x="1500722" y="1191008"/>
                    </a:moveTo>
                    <a:lnTo>
                      <a:pt x="124460" y="1191008"/>
                    </a:lnTo>
                    <a:cubicBezTo>
                      <a:pt x="55880" y="1191008"/>
                      <a:pt x="0" y="1135128"/>
                      <a:pt x="0" y="10665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0722" y="0"/>
                    </a:lnTo>
                    <a:cubicBezTo>
                      <a:pt x="1569302" y="0"/>
                      <a:pt x="1625182" y="55880"/>
                      <a:pt x="1625182" y="124460"/>
                    </a:cubicBezTo>
                    <a:lnTo>
                      <a:pt x="1625182" y="1066548"/>
                    </a:lnTo>
                    <a:cubicBezTo>
                      <a:pt x="1625182" y="1135128"/>
                      <a:pt x="1569302" y="1191009"/>
                      <a:pt x="1500722" y="11910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32451" y="5651500"/>
              <a:ext cx="3667563" cy="240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DEV -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Sol em Humanas e ascendente em Banco de Dados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217148" y="2941873"/>
            <a:ext cx="3082018" cy="6316427"/>
            <a:chOff x="0" y="0"/>
            <a:chExt cx="4109357" cy="8421903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4535" t="14119" r="11312" b="0"/>
            <a:stretch>
              <a:fillRect/>
            </a:stretch>
          </p:blipFill>
          <p:spPr>
            <a:xfrm flipH="false" flipV="false" rot="0">
              <a:off x="0" y="0"/>
              <a:ext cx="4109357" cy="4711772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220897" y="4946873"/>
              <a:ext cx="366756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 Bold"/>
                </a:rPr>
                <a:t>Camille Monteiro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07290" y="5734144"/>
              <a:ext cx="3667563" cy="2687759"/>
              <a:chOff x="0" y="0"/>
              <a:chExt cx="1625182" cy="1191008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1625182" cy="1191009"/>
              </a:xfrm>
              <a:custGeom>
                <a:avLst/>
                <a:gdLst/>
                <a:ahLst/>
                <a:cxnLst/>
                <a:rect r="r" b="b" t="t" l="l"/>
                <a:pathLst>
                  <a:path h="1191009" w="1625182">
                    <a:moveTo>
                      <a:pt x="1500722" y="1191008"/>
                    </a:moveTo>
                    <a:lnTo>
                      <a:pt x="124460" y="1191008"/>
                    </a:lnTo>
                    <a:cubicBezTo>
                      <a:pt x="55880" y="1191008"/>
                      <a:pt x="0" y="1135128"/>
                      <a:pt x="0" y="10665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0722" y="0"/>
                    </a:lnTo>
                    <a:cubicBezTo>
                      <a:pt x="1569302" y="0"/>
                      <a:pt x="1625182" y="55880"/>
                      <a:pt x="1625182" y="124460"/>
                    </a:cubicBezTo>
                    <a:lnTo>
                      <a:pt x="1625182" y="1066548"/>
                    </a:lnTo>
                    <a:cubicBezTo>
                      <a:pt x="1625182" y="1135128"/>
                      <a:pt x="1569302" y="1191009"/>
                      <a:pt x="1500722" y="11910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20897" y="5845700"/>
              <a:ext cx="3667563" cy="240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DEV -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Viciada em café, em pessoas e em mobile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3087523"/>
            <a:ext cx="2959554" cy="6170777"/>
            <a:chOff x="0" y="0"/>
            <a:chExt cx="3946071" cy="8227703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660" t="17261" r="15133" b="396"/>
            <a:stretch>
              <a:fillRect/>
            </a:stretch>
          </p:blipFill>
          <p:spPr>
            <a:xfrm flipH="false" flipV="false" rot="0">
              <a:off x="0" y="0"/>
              <a:ext cx="3946071" cy="4517571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39254" y="4752673"/>
              <a:ext cx="366756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 Bold"/>
                </a:rPr>
                <a:t>Amanda Vieira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39254" y="5539944"/>
              <a:ext cx="3667563" cy="2687759"/>
              <a:chOff x="0" y="0"/>
              <a:chExt cx="1625182" cy="1191008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1625182" cy="1191009"/>
              </a:xfrm>
              <a:custGeom>
                <a:avLst/>
                <a:gdLst/>
                <a:ahLst/>
                <a:cxnLst/>
                <a:rect r="r" b="b" t="t" l="l"/>
                <a:pathLst>
                  <a:path h="1191009" w="1625182">
                    <a:moveTo>
                      <a:pt x="1500722" y="1191008"/>
                    </a:moveTo>
                    <a:lnTo>
                      <a:pt x="124460" y="1191008"/>
                    </a:lnTo>
                    <a:cubicBezTo>
                      <a:pt x="55880" y="1191008"/>
                      <a:pt x="0" y="1135128"/>
                      <a:pt x="0" y="10665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0722" y="0"/>
                    </a:lnTo>
                    <a:cubicBezTo>
                      <a:pt x="1569302" y="0"/>
                      <a:pt x="1625182" y="55880"/>
                      <a:pt x="1625182" y="124460"/>
                    </a:cubicBezTo>
                    <a:lnTo>
                      <a:pt x="1625182" y="1066548"/>
                    </a:lnTo>
                    <a:cubicBezTo>
                      <a:pt x="1625182" y="1135128"/>
                      <a:pt x="1569302" y="1191009"/>
                      <a:pt x="1500722" y="11910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52862" y="5651500"/>
              <a:ext cx="3667563" cy="2026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DEV -</a:t>
              </a:r>
            </a:p>
            <a:p>
              <a:pPr algn="ctr">
                <a:lnSpc>
                  <a:spcPts val="1400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Apaixonada por livros e front-end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28060" y="3154714"/>
            <a:ext cx="2959554" cy="6103586"/>
            <a:chOff x="0" y="0"/>
            <a:chExt cx="3946071" cy="8138115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874" t="19575" r="15919" b="563"/>
            <a:stretch>
              <a:fillRect/>
            </a:stretch>
          </p:blipFill>
          <p:spPr>
            <a:xfrm flipH="false" flipV="false" rot="0">
              <a:off x="0" y="0"/>
              <a:ext cx="3946071" cy="4381500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139254" y="4616601"/>
              <a:ext cx="366756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 Bold"/>
                </a:rPr>
                <a:t>Davi Fernandes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258074" y="5450356"/>
              <a:ext cx="3667563" cy="2687759"/>
              <a:chOff x="0" y="0"/>
              <a:chExt cx="1625182" cy="1191008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1625182" cy="1191009"/>
              </a:xfrm>
              <a:custGeom>
                <a:avLst/>
                <a:gdLst/>
                <a:ahLst/>
                <a:cxnLst/>
                <a:rect r="r" b="b" t="t" l="l"/>
                <a:pathLst>
                  <a:path h="1191009" w="1625182">
                    <a:moveTo>
                      <a:pt x="1500722" y="1191008"/>
                    </a:moveTo>
                    <a:lnTo>
                      <a:pt x="124460" y="1191008"/>
                    </a:lnTo>
                    <a:cubicBezTo>
                      <a:pt x="55880" y="1191008"/>
                      <a:pt x="0" y="1135128"/>
                      <a:pt x="0" y="10665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0722" y="0"/>
                    </a:lnTo>
                    <a:cubicBezTo>
                      <a:pt x="1569302" y="0"/>
                      <a:pt x="1625182" y="55880"/>
                      <a:pt x="1625182" y="124460"/>
                    </a:cubicBezTo>
                    <a:lnTo>
                      <a:pt x="1625182" y="1066548"/>
                    </a:lnTo>
                    <a:cubicBezTo>
                      <a:pt x="1625182" y="1135128"/>
                      <a:pt x="1569302" y="1191009"/>
                      <a:pt x="1500722" y="11910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71681" y="5561912"/>
              <a:ext cx="3667563" cy="240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DEV -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O cara do TI que virar O cara do Site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716508" y="2516023"/>
            <a:ext cx="3102429" cy="6742277"/>
            <a:chOff x="0" y="0"/>
            <a:chExt cx="4136571" cy="8989703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0971" t="3206" r="14385" b="563"/>
            <a:stretch>
              <a:fillRect/>
            </a:stretch>
          </p:blipFill>
          <p:spPr>
            <a:xfrm flipH="false" flipV="false" rot="0">
              <a:off x="0" y="0"/>
              <a:ext cx="4136571" cy="5279571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234504" y="5514673"/>
              <a:ext cx="366756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 Bold"/>
                </a:rPr>
                <a:t>Emilly Costa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220897" y="6301944"/>
              <a:ext cx="3667563" cy="2687759"/>
              <a:chOff x="0" y="0"/>
              <a:chExt cx="1625182" cy="1191008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0" y="0"/>
                <a:ext cx="1625182" cy="1191009"/>
              </a:xfrm>
              <a:custGeom>
                <a:avLst/>
                <a:gdLst/>
                <a:ahLst/>
                <a:cxnLst/>
                <a:rect r="r" b="b" t="t" l="l"/>
                <a:pathLst>
                  <a:path h="1191009" w="1625182">
                    <a:moveTo>
                      <a:pt x="1500722" y="1191008"/>
                    </a:moveTo>
                    <a:lnTo>
                      <a:pt x="124460" y="1191008"/>
                    </a:lnTo>
                    <a:cubicBezTo>
                      <a:pt x="55880" y="1191008"/>
                      <a:pt x="0" y="1135128"/>
                      <a:pt x="0" y="10665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0722" y="0"/>
                    </a:lnTo>
                    <a:cubicBezTo>
                      <a:pt x="1569302" y="0"/>
                      <a:pt x="1625182" y="55880"/>
                      <a:pt x="1625182" y="124460"/>
                    </a:cubicBezTo>
                    <a:lnTo>
                      <a:pt x="1625182" y="1066548"/>
                    </a:lnTo>
                    <a:cubicBezTo>
                      <a:pt x="1625182" y="1135128"/>
                      <a:pt x="1569302" y="1191009"/>
                      <a:pt x="1500722" y="11910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234504" y="6413500"/>
              <a:ext cx="3667563" cy="240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DEV -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Fira Sans Light"/>
                </a:rPr>
                <a:t>A que gosta de desafios com uma pitada de surtos.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1D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775277"/>
            <a:ext cx="7877847" cy="2716963"/>
            <a:chOff x="0" y="0"/>
            <a:chExt cx="2664852" cy="91907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64852" cy="919071"/>
            </a:xfrm>
            <a:custGeom>
              <a:avLst/>
              <a:gdLst/>
              <a:ahLst/>
              <a:cxnLst/>
              <a:rect r="r" b="b" t="t" l="l"/>
              <a:pathLst>
                <a:path h="919071" w="2664852">
                  <a:moveTo>
                    <a:pt x="2540392" y="919071"/>
                  </a:moveTo>
                  <a:lnTo>
                    <a:pt x="124460" y="919071"/>
                  </a:lnTo>
                  <a:cubicBezTo>
                    <a:pt x="55880" y="919071"/>
                    <a:pt x="0" y="863191"/>
                    <a:pt x="0" y="7946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94611"/>
                  </a:lnTo>
                  <a:cubicBezTo>
                    <a:pt x="2664852" y="863191"/>
                    <a:pt x="2608972" y="919071"/>
                    <a:pt x="2540392" y="919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3616">
            <a:off x="-1786925" y="5905265"/>
            <a:ext cx="12170269" cy="96449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4625590"/>
            <a:ext cx="7877847" cy="2716963"/>
            <a:chOff x="0" y="0"/>
            <a:chExt cx="2664852" cy="91907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64852" cy="919071"/>
            </a:xfrm>
            <a:custGeom>
              <a:avLst/>
              <a:gdLst/>
              <a:ahLst/>
              <a:cxnLst/>
              <a:rect r="r" b="b" t="t" l="l"/>
              <a:pathLst>
                <a:path h="919071" w="2664852">
                  <a:moveTo>
                    <a:pt x="2540392" y="919071"/>
                  </a:moveTo>
                  <a:lnTo>
                    <a:pt x="124460" y="919071"/>
                  </a:lnTo>
                  <a:cubicBezTo>
                    <a:pt x="55880" y="919071"/>
                    <a:pt x="0" y="863191"/>
                    <a:pt x="0" y="7946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94611"/>
                  </a:lnTo>
                  <a:cubicBezTo>
                    <a:pt x="2664852" y="863191"/>
                    <a:pt x="2608972" y="919071"/>
                    <a:pt x="2540392" y="919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7475902"/>
            <a:ext cx="7877847" cy="2811098"/>
            <a:chOff x="0" y="0"/>
            <a:chExt cx="2664852" cy="95091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664852" cy="950915"/>
            </a:xfrm>
            <a:custGeom>
              <a:avLst/>
              <a:gdLst/>
              <a:ahLst/>
              <a:cxnLst/>
              <a:rect r="r" b="b" t="t" l="l"/>
              <a:pathLst>
                <a:path h="950915" w="2664852">
                  <a:moveTo>
                    <a:pt x="2540392" y="950914"/>
                  </a:moveTo>
                  <a:lnTo>
                    <a:pt x="124460" y="950914"/>
                  </a:lnTo>
                  <a:cubicBezTo>
                    <a:pt x="55880" y="950914"/>
                    <a:pt x="0" y="895035"/>
                    <a:pt x="0" y="826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826455"/>
                  </a:lnTo>
                  <a:cubicBezTo>
                    <a:pt x="2664852" y="895035"/>
                    <a:pt x="2608972" y="950915"/>
                    <a:pt x="2540392" y="9509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79015" y="2046514"/>
            <a:ext cx="7007817" cy="645515"/>
            <a:chOff x="0" y="0"/>
            <a:chExt cx="9343756" cy="860687"/>
          </a:xfrm>
        </p:grpSpPr>
        <p:sp>
          <p:nvSpPr>
            <p:cNvPr name="AutoShape 10" id="10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Nós amamos livros!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79015" y="4907224"/>
            <a:ext cx="7007817" cy="645515"/>
            <a:chOff x="0" y="0"/>
            <a:chExt cx="9343756" cy="860687"/>
          </a:xfrm>
        </p:grpSpPr>
        <p:sp>
          <p:nvSpPr>
            <p:cNvPr name="AutoShape 13" id="13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Clarice é diva máxima!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9015" y="7747140"/>
            <a:ext cx="7007817" cy="645515"/>
            <a:chOff x="0" y="0"/>
            <a:chExt cx="9343756" cy="860687"/>
          </a:xfrm>
        </p:grpSpPr>
        <p:sp>
          <p:nvSpPr>
            <p:cNvPr name="AutoShape 16" id="16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9343756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Somos brasileiros como Macabéa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6808448" cy="10287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600800" y="400050"/>
            <a:ext cx="779296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arlow Condensed Bold"/>
              </a:rPr>
              <a:t>O que nos move?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9015" y="2785994"/>
            <a:ext cx="7007817" cy="14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6"/>
              </a:lnSpc>
            </a:pPr>
            <a:r>
              <a:rPr lang="en-US" sz="2090">
                <a:solidFill>
                  <a:srgbClr val="000000"/>
                </a:solidFill>
                <a:latin typeface="Fira Sans Light"/>
              </a:rPr>
              <a:t>Se tem algo comum a todos os integrantes da equipe é que amamos livros! Queremos que todos tenham acesso a esse instrumento de descoberta e sonhos, por isso criamos a livraria e trazemos hoje, seu e-commerce.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9015" y="5638464"/>
            <a:ext cx="7007817" cy="14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6"/>
              </a:lnSpc>
            </a:pPr>
            <a:r>
              <a:rPr lang="en-US" sz="2090">
                <a:solidFill>
                  <a:srgbClr val="000000"/>
                </a:solidFill>
                <a:latin typeface="Fira Sans Light"/>
              </a:rPr>
              <a:t>Clarice Lispector é uma diva e escritora literária brasileira, suas obras fazem parte do imaginário desta nação. Queríamos homenageá-la e por isso optamos por escolher um de seus personagens em nossa singela homenagem.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9015" y="8478379"/>
            <a:ext cx="7007817" cy="14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6"/>
              </a:lnSpc>
            </a:pPr>
            <a:r>
              <a:rPr lang="en-US" sz="2090">
                <a:solidFill>
                  <a:srgbClr val="000000"/>
                </a:solidFill>
                <a:latin typeface="Fira Sans Light"/>
              </a:rPr>
              <a:t>Macabéa é uma personagem do último livro de Clarice; A Hora da Estrela. É uma nordestina que como muitos brasileiros, sonha, tem manias e conflitos internos. Este personagem em algum ponto representa a todos nós.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0953" y="4021329"/>
            <a:ext cx="4846094" cy="5236971"/>
            <a:chOff x="0" y="0"/>
            <a:chExt cx="2777104" cy="300110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77105" cy="3001101"/>
            </a:xfrm>
            <a:custGeom>
              <a:avLst/>
              <a:gdLst/>
              <a:ahLst/>
              <a:cxnLst/>
              <a:rect r="r" b="b" t="t" l="l"/>
              <a:pathLst>
                <a:path h="3001101" w="2777105">
                  <a:moveTo>
                    <a:pt x="2652644" y="3001101"/>
                  </a:moveTo>
                  <a:lnTo>
                    <a:pt x="124460" y="3001101"/>
                  </a:lnTo>
                  <a:cubicBezTo>
                    <a:pt x="55880" y="3001101"/>
                    <a:pt x="0" y="2945221"/>
                    <a:pt x="0" y="2876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2644" y="0"/>
                  </a:lnTo>
                  <a:cubicBezTo>
                    <a:pt x="2721224" y="0"/>
                    <a:pt x="2777105" y="55880"/>
                    <a:pt x="2777105" y="124460"/>
                  </a:cubicBezTo>
                  <a:lnTo>
                    <a:pt x="2777105" y="2876641"/>
                  </a:lnTo>
                  <a:cubicBezTo>
                    <a:pt x="2777105" y="2945221"/>
                    <a:pt x="2721224" y="3001101"/>
                    <a:pt x="2652644" y="30011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27114" y="4353615"/>
            <a:ext cx="4151544" cy="459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Transformar todas as APIs/entidades criadas no módulo 4 para MongoDB.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Subir no Heroku todas as entidades em uma única API.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Filtrar os dados que usaríamos no e-commerce, visto que não utilizaríamos todas as entidades criadas.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413206" y="4000500"/>
            <a:ext cx="4846094" cy="5257800"/>
            <a:chOff x="0" y="0"/>
            <a:chExt cx="2777104" cy="301303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77105" cy="3013037"/>
            </a:xfrm>
            <a:custGeom>
              <a:avLst/>
              <a:gdLst/>
              <a:ahLst/>
              <a:cxnLst/>
              <a:rect r="r" b="b" t="t" l="l"/>
              <a:pathLst>
                <a:path h="3013037" w="2777105">
                  <a:moveTo>
                    <a:pt x="2652644" y="3013037"/>
                  </a:moveTo>
                  <a:lnTo>
                    <a:pt x="124460" y="3013037"/>
                  </a:lnTo>
                  <a:cubicBezTo>
                    <a:pt x="55880" y="3013037"/>
                    <a:pt x="0" y="2957157"/>
                    <a:pt x="0" y="28885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2644" y="0"/>
                  </a:lnTo>
                  <a:cubicBezTo>
                    <a:pt x="2721224" y="0"/>
                    <a:pt x="2777105" y="55880"/>
                    <a:pt x="2777105" y="124460"/>
                  </a:cubicBezTo>
                  <a:lnTo>
                    <a:pt x="2777105" y="2888577"/>
                  </a:lnTo>
                  <a:cubicBezTo>
                    <a:pt x="2777105" y="2957157"/>
                    <a:pt x="2721224" y="3013037"/>
                    <a:pt x="2652644" y="30130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2570">
            <a:off x="15527434" y="8748203"/>
            <a:ext cx="1556076" cy="16522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19367" y="4332786"/>
            <a:ext cx="4151544" cy="459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Criar um site para venda / e-commerce de livros da livraria Macabéa.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O e-commerce deveria ter um design simples e elegante, com elementos visuais pré designados no módulo 4.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O site precisava ser intuitivo e fácil de mexer para o usuário.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2725" y="3036317"/>
            <a:ext cx="398089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000000"/>
                </a:solidFill>
                <a:latin typeface="Barlow Condensed"/>
              </a:rPr>
              <a:t>Sobre o E-commerce</a:t>
            </a:r>
          </a:p>
        </p:txBody>
      </p:sp>
      <p:grpSp>
        <p:nvGrpSpPr>
          <p:cNvPr name="Group 10" id="10"/>
          <p:cNvGrpSpPr/>
          <p:nvPr/>
        </p:nvGrpSpPr>
        <p:grpSpPr>
          <a:xfrm rot="8100000">
            <a:off x="16400763" y="1873256"/>
            <a:ext cx="2105763" cy="1415848"/>
            <a:chOff x="0" y="0"/>
            <a:chExt cx="1930400" cy="12979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01D2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3063452" cy="285367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70175" y="1009650"/>
            <a:ext cx="95476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Barlow Condensed Bold"/>
              </a:rPr>
              <a:t>Expectativas Iniciais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1009" y="3031025"/>
            <a:ext cx="3341475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000000"/>
                </a:solidFill>
                <a:latin typeface="Barlow Condensed"/>
              </a:rPr>
              <a:t>Sobre a Livraria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3262" y="3031025"/>
            <a:ext cx="3341475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000000"/>
                </a:solidFill>
                <a:latin typeface="Barlow Condensed"/>
              </a:rPr>
              <a:t>Sobre a API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4000500"/>
            <a:ext cx="4846094" cy="5257800"/>
            <a:chOff x="0" y="0"/>
            <a:chExt cx="2777104" cy="301303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777105" cy="3013037"/>
            </a:xfrm>
            <a:custGeom>
              <a:avLst/>
              <a:gdLst/>
              <a:ahLst/>
              <a:cxnLst/>
              <a:rect r="r" b="b" t="t" l="l"/>
              <a:pathLst>
                <a:path h="3013037" w="2777105">
                  <a:moveTo>
                    <a:pt x="2652644" y="3013037"/>
                  </a:moveTo>
                  <a:lnTo>
                    <a:pt x="124460" y="3013037"/>
                  </a:lnTo>
                  <a:cubicBezTo>
                    <a:pt x="55880" y="3013037"/>
                    <a:pt x="0" y="2957157"/>
                    <a:pt x="0" y="28885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2644" y="0"/>
                  </a:lnTo>
                  <a:cubicBezTo>
                    <a:pt x="2721224" y="0"/>
                    <a:pt x="2777105" y="55880"/>
                    <a:pt x="2777105" y="124460"/>
                  </a:cubicBezTo>
                  <a:lnTo>
                    <a:pt x="2777105" y="2888577"/>
                  </a:lnTo>
                  <a:cubicBezTo>
                    <a:pt x="2777105" y="2957157"/>
                    <a:pt x="2721224" y="3013037"/>
                    <a:pt x="2652644" y="30130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06439">
            <a:off x="-426752" y="8530574"/>
            <a:ext cx="2910904" cy="1455452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34861" y="4332786"/>
            <a:ext cx="4151544" cy="417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Homenagear Clarice Lispector com o nome da livraria e logomarca.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Trazer no layout da marca toda a simplicidade e elegância da escrita de Clarice.</a:t>
            </a:r>
          </a:p>
          <a:p>
            <a:pPr marL="510015" indent="-255008" lvl="1">
              <a:lnSpc>
                <a:spcPts val="3307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Fira Sans Light"/>
              </a:rPr>
              <a:t>Trazer livros que tenham significado e impacto na vida dos leitores.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122375" y="2909155"/>
            <a:ext cx="6384685" cy="3591341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9228" b="-9228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98543" y="2909155"/>
            <a:ext cx="6384685" cy="3591341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9339" b="-933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22375" y="6750887"/>
            <a:ext cx="6384685" cy="2507413"/>
            <a:chOff x="0" y="0"/>
            <a:chExt cx="2159758" cy="8481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159758" cy="848187"/>
            </a:xfrm>
            <a:custGeom>
              <a:avLst/>
              <a:gdLst/>
              <a:ahLst/>
              <a:cxnLst/>
              <a:rect r="r" b="b" t="t" l="l"/>
              <a:pathLst>
                <a:path h="848187" w="2159758">
                  <a:moveTo>
                    <a:pt x="2035298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5298" y="0"/>
                  </a:lnTo>
                  <a:cubicBezTo>
                    <a:pt x="2103878" y="0"/>
                    <a:pt x="2159758" y="55880"/>
                    <a:pt x="2159758" y="124460"/>
                  </a:cubicBezTo>
                  <a:lnTo>
                    <a:pt x="2159758" y="723727"/>
                  </a:lnTo>
                  <a:cubicBezTo>
                    <a:pt x="2159758" y="792307"/>
                    <a:pt x="2103878" y="848187"/>
                    <a:pt x="2035298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98543" y="6750887"/>
            <a:ext cx="6384685" cy="2507413"/>
            <a:chOff x="0" y="0"/>
            <a:chExt cx="2159758" cy="84818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59758" cy="848187"/>
            </a:xfrm>
            <a:custGeom>
              <a:avLst/>
              <a:gdLst/>
              <a:ahLst/>
              <a:cxnLst/>
              <a:rect r="r" b="b" t="t" l="l"/>
              <a:pathLst>
                <a:path h="848187" w="2159758">
                  <a:moveTo>
                    <a:pt x="2035298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5298" y="0"/>
                  </a:lnTo>
                  <a:cubicBezTo>
                    <a:pt x="2103878" y="0"/>
                    <a:pt x="2159758" y="55880"/>
                    <a:pt x="2159758" y="124460"/>
                  </a:cubicBezTo>
                  <a:lnTo>
                    <a:pt x="2159758" y="723727"/>
                  </a:lnTo>
                  <a:cubicBezTo>
                    <a:pt x="2159758" y="792307"/>
                    <a:pt x="2103878" y="848187"/>
                    <a:pt x="2035298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12595" y="7022125"/>
            <a:ext cx="5604246" cy="645515"/>
            <a:chOff x="0" y="0"/>
            <a:chExt cx="7472328" cy="86068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847987"/>
              <a:ext cx="7472328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582790" y="-38100"/>
              <a:ext cx="630674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Tech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88762" y="7022125"/>
            <a:ext cx="5604246" cy="645515"/>
            <a:chOff x="0" y="0"/>
            <a:chExt cx="7472328" cy="860687"/>
          </a:xfrm>
        </p:grpSpPr>
        <p:sp>
          <p:nvSpPr>
            <p:cNvPr name="AutoShape 14" id="14"/>
            <p:cNvSpPr/>
            <p:nvPr/>
          </p:nvSpPr>
          <p:spPr>
            <a:xfrm rot="0">
              <a:off x="0" y="847987"/>
              <a:ext cx="7472328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582790" y="-38100"/>
              <a:ext cx="630674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Soft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6421191" y="9137061"/>
            <a:ext cx="495300" cy="495300"/>
            <a:chOff x="0" y="0"/>
            <a:chExt cx="6355080" cy="635508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482F4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4643">
            <a:off x="16059100" y="1532083"/>
            <a:ext cx="3136394" cy="1568197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8100000">
            <a:off x="1655418" y="1482170"/>
            <a:ext cx="785485" cy="528135"/>
            <a:chOff x="0" y="0"/>
            <a:chExt cx="1930400" cy="129794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3406D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2570">
            <a:off x="394196" y="5663920"/>
            <a:ext cx="2262981" cy="2402779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978222" y="1019175"/>
            <a:ext cx="1233155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Barlow Condensed Bold"/>
              </a:rPr>
              <a:t>Ferramentas e Métodos Utilizados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12595" y="7777899"/>
            <a:ext cx="2802123" cy="12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React.js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Biblioteca Vite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MongoDB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4718" y="7777899"/>
            <a:ext cx="2802123" cy="166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Insomnia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Vercel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Heroku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988762" y="7777899"/>
            <a:ext cx="2802123" cy="12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Kanban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Metodologia Lean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0885" y="7777899"/>
            <a:ext cx="2802123" cy="8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Trello</a:t>
            </a:r>
          </a:p>
          <a:p>
            <a:pPr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Fira Sans Light"/>
              </a:rPr>
              <a:t>Discord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35292" b="0"/>
          <a:stretch>
            <a:fillRect/>
          </a:stretch>
        </p:blipFill>
        <p:spPr>
          <a:xfrm flipH="false" flipV="false" rot="1913290">
            <a:off x="11152741" y="1869788"/>
            <a:ext cx="7785626" cy="124391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2746240"/>
            <a:ext cx="18288000" cy="68484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09650"/>
            <a:ext cx="1401685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arlow Condensed Bold"/>
              </a:rPr>
              <a:t>Nosso Cronograma e Quadro no Trello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6275"/>
            <a:ext cx="7923439" cy="6022025"/>
            <a:chOff x="0" y="0"/>
            <a:chExt cx="2680275" cy="20370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80275" cy="2037080"/>
            </a:xfrm>
            <a:custGeom>
              <a:avLst/>
              <a:gdLst/>
              <a:ahLst/>
              <a:cxnLst/>
              <a:rect r="r" b="b" t="t" l="l"/>
              <a:pathLst>
                <a:path h="2037080" w="2680275">
                  <a:moveTo>
                    <a:pt x="2555815" y="2037080"/>
                  </a:moveTo>
                  <a:lnTo>
                    <a:pt x="124460" y="2037080"/>
                  </a:lnTo>
                  <a:cubicBezTo>
                    <a:pt x="55880" y="2037080"/>
                    <a:pt x="0" y="1981200"/>
                    <a:pt x="0" y="19126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5815" y="0"/>
                  </a:lnTo>
                  <a:cubicBezTo>
                    <a:pt x="2624395" y="0"/>
                    <a:pt x="2680275" y="55880"/>
                    <a:pt x="2680275" y="124460"/>
                  </a:cubicBezTo>
                  <a:lnTo>
                    <a:pt x="2680275" y="1912620"/>
                  </a:lnTo>
                  <a:cubicBezTo>
                    <a:pt x="2680275" y="1981200"/>
                    <a:pt x="2624395" y="2037080"/>
                    <a:pt x="2555815" y="20370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85429" y="-9525"/>
            <a:ext cx="11521811" cy="102965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05325" y="1019175"/>
            <a:ext cx="572115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01D2E"/>
                </a:solidFill>
                <a:latin typeface="Barlow Condensed Bold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3054" y="4492147"/>
            <a:ext cx="7374731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1 site de e-commerce completo para livraria Macabéa.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6 páginas criadas (home, livros, login, cadastro, sobre nós e carrinho).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API completa com dados sobre os livros, clientes e fornecedores (editoras).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API implementada com CRUD completo.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1D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86999" y="2247900"/>
            <a:ext cx="14114001" cy="8039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09650"/>
            <a:ext cx="1138689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8C5BC"/>
                </a:solidFill>
                <a:latin typeface="Barlow Condensed Bold"/>
              </a:rPr>
              <a:t>Home do E-commerce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00700" y="3134457"/>
            <a:ext cx="6558600" cy="3469322"/>
            <a:chOff x="0" y="0"/>
            <a:chExt cx="8744799" cy="46257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8552106" cy="260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680"/>
                </a:lnSpc>
              </a:pPr>
              <a:r>
                <a:rPr lang="en-US" sz="6400">
                  <a:solidFill>
                    <a:srgbClr val="000000"/>
                  </a:solidFill>
                  <a:latin typeface="Barlow Condensed Bold"/>
                </a:rPr>
                <a:t>Pontos de Aprendizados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29983"/>
              <a:ext cx="8744799" cy="179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Barlow Condensed"/>
                </a:rPr>
                <a:t>O que aprendemos com a realização do projeto?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254270"/>
            <a:ext cx="7877847" cy="2507413"/>
            <a:chOff x="0" y="0"/>
            <a:chExt cx="2664852" cy="8481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949700"/>
            <a:ext cx="7877847" cy="2507413"/>
            <a:chOff x="0" y="0"/>
            <a:chExt cx="2664852" cy="8481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6750887"/>
            <a:ext cx="7877847" cy="2507413"/>
            <a:chOff x="0" y="0"/>
            <a:chExt cx="2664852" cy="84818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664852" cy="848187"/>
            </a:xfrm>
            <a:custGeom>
              <a:avLst/>
              <a:gdLst/>
              <a:ahLst/>
              <a:cxnLst/>
              <a:rect r="r" b="b" t="t" l="l"/>
              <a:pathLst>
                <a:path h="848187" w="2664852">
                  <a:moveTo>
                    <a:pt x="2540392" y="848186"/>
                  </a:moveTo>
                  <a:lnTo>
                    <a:pt x="124460" y="848186"/>
                  </a:lnTo>
                  <a:cubicBezTo>
                    <a:pt x="55880" y="848186"/>
                    <a:pt x="0" y="792306"/>
                    <a:pt x="0" y="723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0392" y="0"/>
                  </a:lnTo>
                  <a:cubicBezTo>
                    <a:pt x="2608972" y="0"/>
                    <a:pt x="2664852" y="55880"/>
                    <a:pt x="2664852" y="124460"/>
                  </a:cubicBezTo>
                  <a:lnTo>
                    <a:pt x="2664852" y="723727"/>
                  </a:lnTo>
                  <a:cubicBezTo>
                    <a:pt x="2664852" y="792307"/>
                    <a:pt x="2608972" y="848187"/>
                    <a:pt x="2540392" y="848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63715" y="1525507"/>
            <a:ext cx="7007817" cy="645515"/>
            <a:chOff x="0" y="0"/>
            <a:chExt cx="9343756" cy="86068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Do trabalho em equipe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3715" y="4220937"/>
            <a:ext cx="7007817" cy="645515"/>
            <a:chOff x="0" y="0"/>
            <a:chExt cx="9343756" cy="86068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Do desenvolvimento em React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63715" y="7022125"/>
            <a:ext cx="7007817" cy="645515"/>
            <a:chOff x="0" y="0"/>
            <a:chExt cx="9343756" cy="860687"/>
          </a:xfrm>
        </p:grpSpPr>
        <p:sp>
          <p:nvSpPr>
            <p:cNvPr name="AutoShape 18" id="18"/>
            <p:cNvSpPr/>
            <p:nvPr/>
          </p:nvSpPr>
          <p:spPr>
            <a:xfrm rot="0">
              <a:off x="0" y="847987"/>
              <a:ext cx="93437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793383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Fira Sans Light"/>
                </a:rPr>
                <a:t>Da administração do tempo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864490" y="8446977"/>
            <a:ext cx="495300" cy="495300"/>
            <a:chOff x="0" y="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0583E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4643">
            <a:off x="14438205" y="-6285"/>
            <a:ext cx="3136394" cy="1568197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8100000">
            <a:off x="419687" y="3187715"/>
            <a:ext cx="785485" cy="528135"/>
            <a:chOff x="0" y="0"/>
            <a:chExt cx="1930400" cy="129794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3406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463715" y="2460351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Trabalhar com empatia.</a:t>
            </a:r>
          </a:p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Lidar/contornar os desafios pessoais.</a:t>
            </a:r>
          </a:p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A comemorar as vitórias em unicidade.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3715" y="5152202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Desenvolver em React em si.</a:t>
            </a:r>
          </a:p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React pede MUITA paciência!</a:t>
            </a:r>
          </a:p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Documentação, documentação, documentação!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3715" y="7841504"/>
            <a:ext cx="7007817" cy="11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Não subestimar o tamanho das tarefas do projeto.</a:t>
            </a:r>
          </a:p>
          <a:p>
            <a:pPr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Não demorar muito para começar e dividir as tarefas.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DAFC9nWmzqs</dc:identifier>
  <dcterms:modified xsi:type="dcterms:W3CDTF">2011-08-01T06:04:30Z</dcterms:modified>
  <cp:revision>1</cp:revision>
  <dc:title>Projeto Final - Mód 5 - Livraria Macabéa</dc:title>
</cp:coreProperties>
</file>